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9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10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18AC95-82F9-45C7-8AF6-DD5D8BFF69E0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F2B6DCC-E558-45C1-90C2-633BBE05AB6A}">
      <dgm:prSet/>
      <dgm:spPr/>
      <dgm:t>
        <a:bodyPr/>
        <a:lstStyle/>
        <a:p>
          <a:r>
            <a:rPr lang="en-US" b="1" dirty="0"/>
            <a:t>Clock Setup</a:t>
          </a:r>
          <a:r>
            <a:rPr lang="en-US" dirty="0"/>
            <a:t>: A 1 ns clock period was specified, suggesting an operating frequency of 1 GHz. This is a critical parameter as it determines the timing constraints for the entire design.</a:t>
          </a:r>
        </a:p>
      </dgm:t>
    </dgm:pt>
    <dgm:pt modelId="{E659AD27-33CD-40FD-8828-4063C6535B23}" type="parTrans" cxnId="{9ED2FF2C-A4B2-400A-A43D-110BC4642369}">
      <dgm:prSet/>
      <dgm:spPr/>
      <dgm:t>
        <a:bodyPr/>
        <a:lstStyle/>
        <a:p>
          <a:endParaRPr lang="en-US"/>
        </a:p>
      </dgm:t>
    </dgm:pt>
    <dgm:pt modelId="{9ED2378C-E935-4D04-8E96-A2FE4DFC3CA5}" type="sibTrans" cxnId="{9ED2FF2C-A4B2-400A-A43D-110BC4642369}">
      <dgm:prSet/>
      <dgm:spPr/>
      <dgm:t>
        <a:bodyPr/>
        <a:lstStyle/>
        <a:p>
          <a:endParaRPr lang="en-US"/>
        </a:p>
      </dgm:t>
    </dgm:pt>
    <dgm:pt modelId="{8F9250DA-84AD-4E1A-AC33-D8B4A10F11A0}">
      <dgm:prSet/>
      <dgm:spPr/>
      <dgm:t>
        <a:bodyPr/>
        <a:lstStyle/>
        <a:p>
          <a:r>
            <a:rPr lang="en-US" b="1"/>
            <a:t>Input and Output Delays</a:t>
          </a:r>
          <a:r>
            <a:rPr lang="en-US"/>
            <a:t>: Delays of 0.3 ns are set for both inputs and outputs relative to the clock, which is crucial for ensuring data integrity and timing reliability.</a:t>
          </a:r>
        </a:p>
      </dgm:t>
    </dgm:pt>
    <dgm:pt modelId="{50843FAD-B12E-456C-B2F6-BFE793946F4D}" type="parTrans" cxnId="{30FFCE5D-159B-4A68-A824-5D0ED2506D67}">
      <dgm:prSet/>
      <dgm:spPr/>
      <dgm:t>
        <a:bodyPr/>
        <a:lstStyle/>
        <a:p>
          <a:endParaRPr lang="en-US"/>
        </a:p>
      </dgm:t>
    </dgm:pt>
    <dgm:pt modelId="{60CE7E58-7ACC-4318-8AA4-C35A871FCA34}" type="sibTrans" cxnId="{30FFCE5D-159B-4A68-A824-5D0ED2506D67}">
      <dgm:prSet/>
      <dgm:spPr/>
      <dgm:t>
        <a:bodyPr/>
        <a:lstStyle/>
        <a:p>
          <a:endParaRPr lang="en-US"/>
        </a:p>
      </dgm:t>
    </dgm:pt>
    <dgm:pt modelId="{9800A3D2-8CC5-414C-936B-5DB8EF7A18D6}">
      <dgm:prSet/>
      <dgm:spPr/>
      <dgm:t>
        <a:bodyPr/>
        <a:lstStyle/>
        <a:p>
          <a:r>
            <a:rPr lang="en-US" b="1"/>
            <a:t>Clock Uncertainty</a:t>
          </a:r>
          <a:r>
            <a:rPr lang="en-US"/>
            <a:t>: Set at 50 ps to account for variations due to jitter and other factors, which is important for safe timing margins.</a:t>
          </a:r>
        </a:p>
      </dgm:t>
    </dgm:pt>
    <dgm:pt modelId="{B9292F6B-B1B3-4054-A355-A6C9A4B68457}" type="parTrans" cxnId="{885E7D12-6E1B-4899-897C-16D74FD9BDF1}">
      <dgm:prSet/>
      <dgm:spPr/>
      <dgm:t>
        <a:bodyPr/>
        <a:lstStyle/>
        <a:p>
          <a:endParaRPr lang="en-US"/>
        </a:p>
      </dgm:t>
    </dgm:pt>
    <dgm:pt modelId="{FA035A65-9CFB-454C-B508-A2383DCD3663}" type="sibTrans" cxnId="{885E7D12-6E1B-4899-897C-16D74FD9BDF1}">
      <dgm:prSet/>
      <dgm:spPr/>
      <dgm:t>
        <a:bodyPr/>
        <a:lstStyle/>
        <a:p>
          <a:endParaRPr lang="en-US"/>
        </a:p>
      </dgm:t>
    </dgm:pt>
    <dgm:pt modelId="{E356AAC0-7970-4B89-B783-42A7B62E4C02}">
      <dgm:prSet/>
      <dgm:spPr/>
      <dgm:t>
        <a:bodyPr/>
        <a:lstStyle/>
        <a:p>
          <a:r>
            <a:rPr lang="en-US" b="1"/>
            <a:t>Clock Latency</a:t>
          </a:r>
          <a:r>
            <a:rPr lang="en-US"/>
            <a:t>: A latency of 0.12 ns is specified, which covers the combined delays through the clock generation and distribution networks.</a:t>
          </a:r>
        </a:p>
      </dgm:t>
    </dgm:pt>
    <dgm:pt modelId="{82DA9C40-4351-46CF-8ECE-5840EB4889E3}" type="parTrans" cxnId="{879DC0FE-4CC1-4F4F-96D1-FE0F7406E668}">
      <dgm:prSet/>
      <dgm:spPr/>
      <dgm:t>
        <a:bodyPr/>
        <a:lstStyle/>
        <a:p>
          <a:endParaRPr lang="en-US"/>
        </a:p>
      </dgm:t>
    </dgm:pt>
    <dgm:pt modelId="{02259939-32FC-43FB-B3BE-97D2C95F1A4E}" type="sibTrans" cxnId="{879DC0FE-4CC1-4F4F-96D1-FE0F7406E668}">
      <dgm:prSet/>
      <dgm:spPr/>
      <dgm:t>
        <a:bodyPr/>
        <a:lstStyle/>
        <a:p>
          <a:endParaRPr lang="en-US"/>
        </a:p>
      </dgm:t>
    </dgm:pt>
    <dgm:pt modelId="{F538B943-B8F7-4932-A40B-951E1C32FCF4}" type="pres">
      <dgm:prSet presAssocID="{1E18AC95-82F9-45C7-8AF6-DD5D8BFF69E0}" presName="vert0" presStyleCnt="0">
        <dgm:presLayoutVars>
          <dgm:dir/>
          <dgm:animOne val="branch"/>
          <dgm:animLvl val="lvl"/>
        </dgm:presLayoutVars>
      </dgm:prSet>
      <dgm:spPr/>
    </dgm:pt>
    <dgm:pt modelId="{67F7A6C0-FCD9-460D-8924-1C2616308E44}" type="pres">
      <dgm:prSet presAssocID="{EF2B6DCC-E558-45C1-90C2-633BBE05AB6A}" presName="thickLine" presStyleLbl="alignNode1" presStyleIdx="0" presStyleCnt="4"/>
      <dgm:spPr/>
    </dgm:pt>
    <dgm:pt modelId="{164CE56C-06BF-4A67-9A7D-75CAE1FB4A86}" type="pres">
      <dgm:prSet presAssocID="{EF2B6DCC-E558-45C1-90C2-633BBE05AB6A}" presName="horz1" presStyleCnt="0"/>
      <dgm:spPr/>
    </dgm:pt>
    <dgm:pt modelId="{D7A8B92C-3936-47BD-A95C-5A73135905D5}" type="pres">
      <dgm:prSet presAssocID="{EF2B6DCC-E558-45C1-90C2-633BBE05AB6A}" presName="tx1" presStyleLbl="revTx" presStyleIdx="0" presStyleCnt="4"/>
      <dgm:spPr/>
    </dgm:pt>
    <dgm:pt modelId="{272ACFBB-5B2A-46F7-8BFE-5C749B777B1C}" type="pres">
      <dgm:prSet presAssocID="{EF2B6DCC-E558-45C1-90C2-633BBE05AB6A}" presName="vert1" presStyleCnt="0"/>
      <dgm:spPr/>
    </dgm:pt>
    <dgm:pt modelId="{8F23DFDD-63EF-4A3A-89E8-50777CA3FA94}" type="pres">
      <dgm:prSet presAssocID="{8F9250DA-84AD-4E1A-AC33-D8B4A10F11A0}" presName="thickLine" presStyleLbl="alignNode1" presStyleIdx="1" presStyleCnt="4"/>
      <dgm:spPr/>
    </dgm:pt>
    <dgm:pt modelId="{4D55BB64-A557-49FE-BE2E-A1712B0A7DF4}" type="pres">
      <dgm:prSet presAssocID="{8F9250DA-84AD-4E1A-AC33-D8B4A10F11A0}" presName="horz1" presStyleCnt="0"/>
      <dgm:spPr/>
    </dgm:pt>
    <dgm:pt modelId="{3C21317C-F16A-4B5E-AC11-EA11832589BF}" type="pres">
      <dgm:prSet presAssocID="{8F9250DA-84AD-4E1A-AC33-D8B4A10F11A0}" presName="tx1" presStyleLbl="revTx" presStyleIdx="1" presStyleCnt="4"/>
      <dgm:spPr/>
    </dgm:pt>
    <dgm:pt modelId="{B3113E07-207E-462F-8FAA-99825B6165D6}" type="pres">
      <dgm:prSet presAssocID="{8F9250DA-84AD-4E1A-AC33-D8B4A10F11A0}" presName="vert1" presStyleCnt="0"/>
      <dgm:spPr/>
    </dgm:pt>
    <dgm:pt modelId="{E39BB71D-7A74-4B5D-82C0-D3D7007CF49D}" type="pres">
      <dgm:prSet presAssocID="{9800A3D2-8CC5-414C-936B-5DB8EF7A18D6}" presName="thickLine" presStyleLbl="alignNode1" presStyleIdx="2" presStyleCnt="4"/>
      <dgm:spPr/>
    </dgm:pt>
    <dgm:pt modelId="{9C6EF2C1-9CDE-4895-9554-A276F0C71FEE}" type="pres">
      <dgm:prSet presAssocID="{9800A3D2-8CC5-414C-936B-5DB8EF7A18D6}" presName="horz1" presStyleCnt="0"/>
      <dgm:spPr/>
    </dgm:pt>
    <dgm:pt modelId="{9E2B0FA1-D28D-4F53-BBC5-F0E92B7A5012}" type="pres">
      <dgm:prSet presAssocID="{9800A3D2-8CC5-414C-936B-5DB8EF7A18D6}" presName="tx1" presStyleLbl="revTx" presStyleIdx="2" presStyleCnt="4"/>
      <dgm:spPr/>
    </dgm:pt>
    <dgm:pt modelId="{E0A06032-B2DE-42DA-9BBE-BD7D27072B6F}" type="pres">
      <dgm:prSet presAssocID="{9800A3D2-8CC5-414C-936B-5DB8EF7A18D6}" presName="vert1" presStyleCnt="0"/>
      <dgm:spPr/>
    </dgm:pt>
    <dgm:pt modelId="{458172EC-8734-42BD-BD99-20E1A10C8463}" type="pres">
      <dgm:prSet presAssocID="{E356AAC0-7970-4B89-B783-42A7B62E4C02}" presName="thickLine" presStyleLbl="alignNode1" presStyleIdx="3" presStyleCnt="4"/>
      <dgm:spPr/>
    </dgm:pt>
    <dgm:pt modelId="{D3CD9F60-9620-41F0-ADF8-3C858F5A9CFB}" type="pres">
      <dgm:prSet presAssocID="{E356AAC0-7970-4B89-B783-42A7B62E4C02}" presName="horz1" presStyleCnt="0"/>
      <dgm:spPr/>
    </dgm:pt>
    <dgm:pt modelId="{6D887051-A1F9-4860-BE46-663A487BBBBD}" type="pres">
      <dgm:prSet presAssocID="{E356AAC0-7970-4B89-B783-42A7B62E4C02}" presName="tx1" presStyleLbl="revTx" presStyleIdx="3" presStyleCnt="4"/>
      <dgm:spPr/>
    </dgm:pt>
    <dgm:pt modelId="{A3E5579E-7672-4879-9874-E67E14521DAE}" type="pres">
      <dgm:prSet presAssocID="{E356AAC0-7970-4B89-B783-42A7B62E4C02}" presName="vert1" presStyleCnt="0"/>
      <dgm:spPr/>
    </dgm:pt>
  </dgm:ptLst>
  <dgm:cxnLst>
    <dgm:cxn modelId="{885E7D12-6E1B-4899-897C-16D74FD9BDF1}" srcId="{1E18AC95-82F9-45C7-8AF6-DD5D8BFF69E0}" destId="{9800A3D2-8CC5-414C-936B-5DB8EF7A18D6}" srcOrd="2" destOrd="0" parTransId="{B9292F6B-B1B3-4054-A355-A6C9A4B68457}" sibTransId="{FA035A65-9CFB-454C-B508-A2383DCD3663}"/>
    <dgm:cxn modelId="{9ED2FF2C-A4B2-400A-A43D-110BC4642369}" srcId="{1E18AC95-82F9-45C7-8AF6-DD5D8BFF69E0}" destId="{EF2B6DCC-E558-45C1-90C2-633BBE05AB6A}" srcOrd="0" destOrd="0" parTransId="{E659AD27-33CD-40FD-8828-4063C6535B23}" sibTransId="{9ED2378C-E935-4D04-8E96-A2FE4DFC3CA5}"/>
    <dgm:cxn modelId="{30FFCE5D-159B-4A68-A824-5D0ED2506D67}" srcId="{1E18AC95-82F9-45C7-8AF6-DD5D8BFF69E0}" destId="{8F9250DA-84AD-4E1A-AC33-D8B4A10F11A0}" srcOrd="1" destOrd="0" parTransId="{50843FAD-B12E-456C-B2F6-BFE793946F4D}" sibTransId="{60CE7E58-7ACC-4318-8AA4-C35A871FCA34}"/>
    <dgm:cxn modelId="{E4018C9E-F24A-44C3-9880-C94945C06514}" type="presOf" srcId="{EF2B6DCC-E558-45C1-90C2-633BBE05AB6A}" destId="{D7A8B92C-3936-47BD-A95C-5A73135905D5}" srcOrd="0" destOrd="0" presId="urn:microsoft.com/office/officeart/2008/layout/LinedList"/>
    <dgm:cxn modelId="{03EEECC0-9CF3-4FBC-81E4-8CC701D56A98}" type="presOf" srcId="{1E18AC95-82F9-45C7-8AF6-DD5D8BFF69E0}" destId="{F538B943-B8F7-4932-A40B-951E1C32FCF4}" srcOrd="0" destOrd="0" presId="urn:microsoft.com/office/officeart/2008/layout/LinedList"/>
    <dgm:cxn modelId="{2BF8F3C6-B630-4DB7-9857-A01F7E0C78A1}" type="presOf" srcId="{E356AAC0-7970-4B89-B783-42A7B62E4C02}" destId="{6D887051-A1F9-4860-BE46-663A487BBBBD}" srcOrd="0" destOrd="0" presId="urn:microsoft.com/office/officeart/2008/layout/LinedList"/>
    <dgm:cxn modelId="{2F3B25CB-47AE-4353-BC2B-C9DA6F67D3D5}" type="presOf" srcId="{9800A3D2-8CC5-414C-936B-5DB8EF7A18D6}" destId="{9E2B0FA1-D28D-4F53-BBC5-F0E92B7A5012}" srcOrd="0" destOrd="0" presId="urn:microsoft.com/office/officeart/2008/layout/LinedList"/>
    <dgm:cxn modelId="{8DA1E0D3-EED9-4C00-9BD8-5CEF0619A3B4}" type="presOf" srcId="{8F9250DA-84AD-4E1A-AC33-D8B4A10F11A0}" destId="{3C21317C-F16A-4B5E-AC11-EA11832589BF}" srcOrd="0" destOrd="0" presId="urn:microsoft.com/office/officeart/2008/layout/LinedList"/>
    <dgm:cxn modelId="{879DC0FE-4CC1-4F4F-96D1-FE0F7406E668}" srcId="{1E18AC95-82F9-45C7-8AF6-DD5D8BFF69E0}" destId="{E356AAC0-7970-4B89-B783-42A7B62E4C02}" srcOrd="3" destOrd="0" parTransId="{82DA9C40-4351-46CF-8ECE-5840EB4889E3}" sibTransId="{02259939-32FC-43FB-B3BE-97D2C95F1A4E}"/>
    <dgm:cxn modelId="{92328218-5254-4EB5-9619-016AC3657D8B}" type="presParOf" srcId="{F538B943-B8F7-4932-A40B-951E1C32FCF4}" destId="{67F7A6C0-FCD9-460D-8924-1C2616308E44}" srcOrd="0" destOrd="0" presId="urn:microsoft.com/office/officeart/2008/layout/LinedList"/>
    <dgm:cxn modelId="{19C39434-88A1-41D6-B870-BB6C67806A18}" type="presParOf" srcId="{F538B943-B8F7-4932-A40B-951E1C32FCF4}" destId="{164CE56C-06BF-4A67-9A7D-75CAE1FB4A86}" srcOrd="1" destOrd="0" presId="urn:microsoft.com/office/officeart/2008/layout/LinedList"/>
    <dgm:cxn modelId="{8FC19C4A-0576-4429-9C05-04D98EE00457}" type="presParOf" srcId="{164CE56C-06BF-4A67-9A7D-75CAE1FB4A86}" destId="{D7A8B92C-3936-47BD-A95C-5A73135905D5}" srcOrd="0" destOrd="0" presId="urn:microsoft.com/office/officeart/2008/layout/LinedList"/>
    <dgm:cxn modelId="{7CF501BC-C427-416F-AC7B-CC2F2A65283E}" type="presParOf" srcId="{164CE56C-06BF-4A67-9A7D-75CAE1FB4A86}" destId="{272ACFBB-5B2A-46F7-8BFE-5C749B777B1C}" srcOrd="1" destOrd="0" presId="urn:microsoft.com/office/officeart/2008/layout/LinedList"/>
    <dgm:cxn modelId="{77ACE1E6-D0F4-47CB-96DD-3CB724B387BD}" type="presParOf" srcId="{F538B943-B8F7-4932-A40B-951E1C32FCF4}" destId="{8F23DFDD-63EF-4A3A-89E8-50777CA3FA94}" srcOrd="2" destOrd="0" presId="urn:microsoft.com/office/officeart/2008/layout/LinedList"/>
    <dgm:cxn modelId="{8E1092C9-5C90-4C95-96FD-9BDEBF5DDEF0}" type="presParOf" srcId="{F538B943-B8F7-4932-A40B-951E1C32FCF4}" destId="{4D55BB64-A557-49FE-BE2E-A1712B0A7DF4}" srcOrd="3" destOrd="0" presId="urn:microsoft.com/office/officeart/2008/layout/LinedList"/>
    <dgm:cxn modelId="{E80D18DC-6F13-4CEA-B3FE-A2A634745A41}" type="presParOf" srcId="{4D55BB64-A557-49FE-BE2E-A1712B0A7DF4}" destId="{3C21317C-F16A-4B5E-AC11-EA11832589BF}" srcOrd="0" destOrd="0" presId="urn:microsoft.com/office/officeart/2008/layout/LinedList"/>
    <dgm:cxn modelId="{20C76F33-14BD-4B9A-8272-C30E37672000}" type="presParOf" srcId="{4D55BB64-A557-49FE-BE2E-A1712B0A7DF4}" destId="{B3113E07-207E-462F-8FAA-99825B6165D6}" srcOrd="1" destOrd="0" presId="urn:microsoft.com/office/officeart/2008/layout/LinedList"/>
    <dgm:cxn modelId="{7DCB8573-C191-43B3-841C-E29EED00CC6A}" type="presParOf" srcId="{F538B943-B8F7-4932-A40B-951E1C32FCF4}" destId="{E39BB71D-7A74-4B5D-82C0-D3D7007CF49D}" srcOrd="4" destOrd="0" presId="urn:microsoft.com/office/officeart/2008/layout/LinedList"/>
    <dgm:cxn modelId="{64ABF832-936D-4FD9-BDBA-A0C5978A9C5C}" type="presParOf" srcId="{F538B943-B8F7-4932-A40B-951E1C32FCF4}" destId="{9C6EF2C1-9CDE-4895-9554-A276F0C71FEE}" srcOrd="5" destOrd="0" presId="urn:microsoft.com/office/officeart/2008/layout/LinedList"/>
    <dgm:cxn modelId="{DD352029-40D5-4014-B18E-D7A992681783}" type="presParOf" srcId="{9C6EF2C1-9CDE-4895-9554-A276F0C71FEE}" destId="{9E2B0FA1-D28D-4F53-BBC5-F0E92B7A5012}" srcOrd="0" destOrd="0" presId="urn:microsoft.com/office/officeart/2008/layout/LinedList"/>
    <dgm:cxn modelId="{D917F112-59DC-4213-B7F4-74C77C0B2FB1}" type="presParOf" srcId="{9C6EF2C1-9CDE-4895-9554-A276F0C71FEE}" destId="{E0A06032-B2DE-42DA-9BBE-BD7D27072B6F}" srcOrd="1" destOrd="0" presId="urn:microsoft.com/office/officeart/2008/layout/LinedList"/>
    <dgm:cxn modelId="{528BF510-0EA3-4AEB-82C3-E7EAF755AB67}" type="presParOf" srcId="{F538B943-B8F7-4932-A40B-951E1C32FCF4}" destId="{458172EC-8734-42BD-BD99-20E1A10C8463}" srcOrd="6" destOrd="0" presId="urn:microsoft.com/office/officeart/2008/layout/LinedList"/>
    <dgm:cxn modelId="{B86BF206-137B-4CF0-9882-E73C5C484371}" type="presParOf" srcId="{F538B943-B8F7-4932-A40B-951E1C32FCF4}" destId="{D3CD9F60-9620-41F0-ADF8-3C858F5A9CFB}" srcOrd="7" destOrd="0" presId="urn:microsoft.com/office/officeart/2008/layout/LinedList"/>
    <dgm:cxn modelId="{D33533EC-7383-49EE-AB65-62F54BEFFB1B}" type="presParOf" srcId="{D3CD9F60-9620-41F0-ADF8-3C858F5A9CFB}" destId="{6D887051-A1F9-4860-BE46-663A487BBBBD}" srcOrd="0" destOrd="0" presId="urn:microsoft.com/office/officeart/2008/layout/LinedList"/>
    <dgm:cxn modelId="{1DEA7A96-DF99-4C3E-86DB-99C52D2EADF0}" type="presParOf" srcId="{D3CD9F60-9620-41F0-ADF8-3C858F5A9CFB}" destId="{A3E5579E-7672-4879-9874-E67E14521DA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7A6C0-FCD9-460D-8924-1C2616308E44}">
      <dsp:nvSpPr>
        <dsp:cNvPr id="0" name=""/>
        <dsp:cNvSpPr/>
      </dsp:nvSpPr>
      <dsp:spPr>
        <a:xfrm>
          <a:off x="0" y="0"/>
          <a:ext cx="6692748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A8B92C-3936-47BD-A95C-5A73135905D5}">
      <dsp:nvSpPr>
        <dsp:cNvPr id="0" name=""/>
        <dsp:cNvSpPr/>
      </dsp:nvSpPr>
      <dsp:spPr>
        <a:xfrm>
          <a:off x="0" y="0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Clock Setup</a:t>
          </a:r>
          <a:r>
            <a:rPr lang="en-US" sz="2100" kern="1200" dirty="0"/>
            <a:t>: A 1 ns clock period was specified, suggesting an operating frequency of 1 GHz. This is a critical parameter as it determines the timing constraints for the entire design.</a:t>
          </a:r>
        </a:p>
      </dsp:txBody>
      <dsp:txXfrm>
        <a:off x="0" y="0"/>
        <a:ext cx="6692748" cy="1063755"/>
      </dsp:txXfrm>
    </dsp:sp>
    <dsp:sp modelId="{8F23DFDD-63EF-4A3A-89E8-50777CA3FA94}">
      <dsp:nvSpPr>
        <dsp:cNvPr id="0" name=""/>
        <dsp:cNvSpPr/>
      </dsp:nvSpPr>
      <dsp:spPr>
        <a:xfrm>
          <a:off x="0" y="1063755"/>
          <a:ext cx="6692748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21317C-F16A-4B5E-AC11-EA11832589BF}">
      <dsp:nvSpPr>
        <dsp:cNvPr id="0" name=""/>
        <dsp:cNvSpPr/>
      </dsp:nvSpPr>
      <dsp:spPr>
        <a:xfrm>
          <a:off x="0" y="1063755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Input and Output Delays</a:t>
          </a:r>
          <a:r>
            <a:rPr lang="en-US" sz="2100" kern="1200"/>
            <a:t>: Delays of 0.3 ns are set for both inputs and outputs relative to the clock, which is crucial for ensuring data integrity and timing reliability.</a:t>
          </a:r>
        </a:p>
      </dsp:txBody>
      <dsp:txXfrm>
        <a:off x="0" y="1063755"/>
        <a:ext cx="6692748" cy="1063755"/>
      </dsp:txXfrm>
    </dsp:sp>
    <dsp:sp modelId="{E39BB71D-7A74-4B5D-82C0-D3D7007CF49D}">
      <dsp:nvSpPr>
        <dsp:cNvPr id="0" name=""/>
        <dsp:cNvSpPr/>
      </dsp:nvSpPr>
      <dsp:spPr>
        <a:xfrm>
          <a:off x="0" y="2127511"/>
          <a:ext cx="6692748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2B0FA1-D28D-4F53-BBC5-F0E92B7A5012}">
      <dsp:nvSpPr>
        <dsp:cNvPr id="0" name=""/>
        <dsp:cNvSpPr/>
      </dsp:nvSpPr>
      <dsp:spPr>
        <a:xfrm>
          <a:off x="0" y="2127511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Clock Uncertainty</a:t>
          </a:r>
          <a:r>
            <a:rPr lang="en-US" sz="2100" kern="1200"/>
            <a:t>: Set at 50 ps to account for variations due to jitter and other factors, which is important for safe timing margins.</a:t>
          </a:r>
        </a:p>
      </dsp:txBody>
      <dsp:txXfrm>
        <a:off x="0" y="2127511"/>
        <a:ext cx="6692748" cy="1063755"/>
      </dsp:txXfrm>
    </dsp:sp>
    <dsp:sp modelId="{458172EC-8734-42BD-BD99-20E1A10C8463}">
      <dsp:nvSpPr>
        <dsp:cNvPr id="0" name=""/>
        <dsp:cNvSpPr/>
      </dsp:nvSpPr>
      <dsp:spPr>
        <a:xfrm>
          <a:off x="0" y="3191267"/>
          <a:ext cx="6692748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887051-A1F9-4860-BE46-663A487BBBBD}">
      <dsp:nvSpPr>
        <dsp:cNvPr id="0" name=""/>
        <dsp:cNvSpPr/>
      </dsp:nvSpPr>
      <dsp:spPr>
        <a:xfrm>
          <a:off x="0" y="3191267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Clock Latency</a:t>
          </a:r>
          <a:r>
            <a:rPr lang="en-US" sz="2100" kern="1200"/>
            <a:t>: A latency of 0.12 ns is specified, which covers the combined delays through the clock generation and distribution networks.</a:t>
          </a:r>
        </a:p>
      </dsp:txBody>
      <dsp:txXfrm>
        <a:off x="0" y="3191267"/>
        <a:ext cx="6692748" cy="10637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5/18/2024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5/18/2024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5/18/2024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5/18/2024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5/18/2024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5/18/2024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5/18/2024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5/18/2024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5/18/2024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5/18/2024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5/18/2024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5/18/2024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5/18/2024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794" y="2481878"/>
            <a:ext cx="6858000" cy="193851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DESIGN AND COMPLETE LAYOUT OF SAR-LOGIC CHIPLET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EBF78A9-96DE-B693-D7AF-8744B2943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112" y="1583772"/>
            <a:ext cx="3082290" cy="4899660"/>
          </a:xfrm>
          <a:prstGeom prst="rect">
            <a:avLst/>
          </a:prstGeom>
        </p:spPr>
      </p:pic>
      <p:pic>
        <p:nvPicPr>
          <p:cNvPr id="8" name="Picture 7" descr="A screenshot of a cell count&#10;&#10;Description automatically generated">
            <a:extLst>
              <a:ext uri="{FF2B5EF4-FFF2-40B4-BE49-F238E27FC236}">
                <a16:creationId xmlns:a16="http://schemas.microsoft.com/office/drawing/2014/main" id="{52BA79A7-9976-5175-68CA-9A2A339EE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5402" y="1610442"/>
            <a:ext cx="3400425" cy="484632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B6215F1-9A01-5CDA-050F-D2B91DA35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827" y="2015572"/>
            <a:ext cx="4163060" cy="40360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415916-5826-EF2F-7232-8F4ACDFB266C}"/>
              </a:ext>
            </a:extLst>
          </p:cNvPr>
          <p:cNvSpPr txBox="1"/>
          <p:nvPr/>
        </p:nvSpPr>
        <p:spPr>
          <a:xfrm>
            <a:off x="1317523" y="206477"/>
            <a:ext cx="8770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Synthesis Quality of results (</a:t>
            </a:r>
            <a:r>
              <a:rPr lang="en-US" sz="4800" dirty="0" err="1"/>
              <a:t>qor</a:t>
            </a:r>
            <a:r>
              <a:rPr lang="en-US" sz="4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9946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64C1E9-7494-2C01-7BD0-F69DB23B315D}"/>
              </a:ext>
            </a:extLst>
          </p:cNvPr>
          <p:cNvSpPr txBox="1"/>
          <p:nvPr/>
        </p:nvSpPr>
        <p:spPr>
          <a:xfrm>
            <a:off x="1876425" y="1113282"/>
            <a:ext cx="3734941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Synthesis Reports</a:t>
            </a:r>
          </a:p>
        </p:txBody>
      </p:sp>
      <p:sp useBgFill="1">
        <p:nvSpPr>
          <p:cNvPr id="126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739262C-E9D9-4594-CB46-A5949FB8FD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1396" y="2550288"/>
            <a:ext cx="4635583" cy="174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8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9CD52-2035-6E16-7FEE-5000FFF511FE}"/>
              </a:ext>
            </a:extLst>
          </p:cNvPr>
          <p:cNvSpPr txBox="1"/>
          <p:nvPr/>
        </p:nvSpPr>
        <p:spPr>
          <a:xfrm>
            <a:off x="2995613" y="463550"/>
            <a:ext cx="7559039" cy="10128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latin typeface="+mj-lt"/>
                <a:ea typeface="+mj-ea"/>
                <a:cs typeface="+mj-cs"/>
              </a:rPr>
              <a:t>Formal Verification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1111485-0E0C-CEF2-47F4-7B73127157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7281" y="2084546"/>
            <a:ext cx="3729990" cy="279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74944-AB94-FEDB-BB8C-F1026E0B5FD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7872" y="2033640"/>
            <a:ext cx="5939790" cy="4455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8718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F13F7E-F163-BEC7-9981-32A767E8D6B6}"/>
              </a:ext>
            </a:extLst>
          </p:cNvPr>
          <p:cNvSpPr txBox="1"/>
          <p:nvPr/>
        </p:nvSpPr>
        <p:spPr>
          <a:xfrm>
            <a:off x="2262188" y="651081"/>
            <a:ext cx="8548687" cy="8854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latin typeface="+mj-lt"/>
                <a:ea typeface="+mj-ea"/>
                <a:cs typeface="+mj-cs"/>
              </a:rPr>
              <a:t>Floor Planning Layout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E038972-AD4A-0889-0B7D-D67FFBCA63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0899" y="1779587"/>
            <a:ext cx="5410200" cy="3816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395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24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264E7-957E-3E54-5708-A0DDBF2CDDB8}"/>
              </a:ext>
            </a:extLst>
          </p:cNvPr>
          <p:cNvSpPr txBox="1"/>
          <p:nvPr/>
        </p:nvSpPr>
        <p:spPr>
          <a:xfrm>
            <a:off x="4321016" y="97963"/>
            <a:ext cx="7312741" cy="1382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atin typeface="+mj-lt"/>
                <a:ea typeface="+mj-ea"/>
                <a:cs typeface="+mj-cs"/>
              </a:rPr>
              <a:t>Power Planning Layout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6940C-75A2-B420-D661-0A56D589CC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7272" y="1599277"/>
            <a:ext cx="5939790" cy="4455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1095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24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3BC420-B761-3E3A-0C42-B50E74A60C72}"/>
              </a:ext>
            </a:extLst>
          </p:cNvPr>
          <p:cNvSpPr txBox="1"/>
          <p:nvPr/>
        </p:nvSpPr>
        <p:spPr>
          <a:xfrm>
            <a:off x="4244816" y="295018"/>
            <a:ext cx="7880509" cy="1027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effectLst/>
                <a:latin typeface="+mj-lt"/>
                <a:ea typeface="+mj-ea"/>
                <a:cs typeface="+mj-cs"/>
              </a:rPr>
              <a:t>Layout view of placement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73CED-AC09-082A-1F6F-1CD0630816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2535" y="1579244"/>
            <a:ext cx="5939790" cy="4455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792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23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B19657-B949-A580-505D-352715E629DC}"/>
              </a:ext>
            </a:extLst>
          </p:cNvPr>
          <p:cNvSpPr txBox="1"/>
          <p:nvPr/>
        </p:nvSpPr>
        <p:spPr>
          <a:xfrm>
            <a:off x="4340066" y="331786"/>
            <a:ext cx="7894796" cy="781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defTabSz="914400" fontAlgn="base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200" cap="all" spc="0" dirty="0">
                <a:effectLst/>
                <a:latin typeface="+mj-lt"/>
                <a:ea typeface="+mj-ea"/>
                <a:cs typeface="+mj-cs"/>
              </a:rPr>
              <a:t>Clock tree synthesis (CTS) LAYOUT VIEW</a:t>
            </a:r>
            <a:endParaRPr lang="en-US" sz="3200" cap="all" dirty="0"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7E287-D846-1D56-3392-D7602FACE1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6332" y="1849437"/>
            <a:ext cx="5098415" cy="3823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62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25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8213E-537B-777E-7F9A-1F51B036B0EB}"/>
              </a:ext>
            </a:extLst>
          </p:cNvPr>
          <p:cNvSpPr txBox="1"/>
          <p:nvPr/>
        </p:nvSpPr>
        <p:spPr>
          <a:xfrm>
            <a:off x="4337686" y="180973"/>
            <a:ext cx="7913846" cy="1082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latin typeface="+mj-lt"/>
                <a:ea typeface="+mj-ea"/>
                <a:cs typeface="+mj-cs"/>
              </a:rPr>
              <a:t>Global Route Congestion map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C515E0-1B27-A879-2DE2-FC185FC76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1527" y="1382712"/>
            <a:ext cx="5788025" cy="413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678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82EEA7F3-64E0-47B1-9B06-0677EA6FD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87" name="Rectangle 186">
              <a:extLst>
                <a:ext uri="{FF2B5EF4-FFF2-40B4-BE49-F238E27FC236}">
                  <a16:creationId xmlns:a16="http://schemas.microsoft.com/office/drawing/2014/main" id="{F0787433-E8FF-45C5-A1C3-70BC1491B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8" name="Picture 2">
              <a:extLst>
                <a:ext uri="{FF2B5EF4-FFF2-40B4-BE49-F238E27FC236}">
                  <a16:creationId xmlns:a16="http://schemas.microsoft.com/office/drawing/2014/main" id="{A649E977-62EB-4D2F-9AF9-947B5E73C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9062FD-0AD5-56B2-8AAE-0A5D3D2694A2}"/>
              </a:ext>
            </a:extLst>
          </p:cNvPr>
          <p:cNvSpPr txBox="1"/>
          <p:nvPr/>
        </p:nvSpPr>
        <p:spPr>
          <a:xfrm>
            <a:off x="3047208" y="273051"/>
            <a:ext cx="5821361" cy="820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rgbClr val="FF0000"/>
                </a:solidFill>
                <a:latin typeface="+mj-lt"/>
                <a:ea typeface="+mj-ea"/>
                <a:cs typeface="+mj-cs"/>
              </a:rPr>
              <a:t>Routing layout 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BCD5A1-F9BB-CB39-4DE6-12DC72C53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" y="1598408"/>
            <a:ext cx="5943600" cy="44481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901876A-5331-D14A-3376-303D5CA6B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81356"/>
            <a:ext cx="5943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80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23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9604E3-1DBB-10B4-B326-3F3965A0F881}"/>
              </a:ext>
            </a:extLst>
          </p:cNvPr>
          <p:cNvSpPr txBox="1"/>
          <p:nvPr/>
        </p:nvSpPr>
        <p:spPr>
          <a:xfrm>
            <a:off x="5987797" y="482600"/>
            <a:ext cx="6013703" cy="1222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 dirty="0">
                <a:latin typeface="+mj-lt"/>
                <a:ea typeface="+mj-ea"/>
                <a:cs typeface="+mj-cs"/>
              </a:rPr>
              <a:t>Filler cells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89C5E-757C-5E38-60C9-3656499E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2504" y="1658937"/>
            <a:ext cx="6580346" cy="49356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457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C81B6E-8D65-E7D2-97B1-1B9CF17EDD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9015" y="1093787"/>
            <a:ext cx="3059969" cy="46974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Content</a:t>
            </a:r>
          </a:p>
        </p:txBody>
      </p:sp>
      <p:sp useBgFill="1">
        <p:nvSpPr>
          <p:cNvPr id="84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2A4F5-86D5-79B2-211B-96AB4DA08C60}"/>
              </a:ext>
            </a:extLst>
          </p:cNvPr>
          <p:cNvSpPr txBox="1"/>
          <p:nvPr/>
        </p:nvSpPr>
        <p:spPr>
          <a:xfrm>
            <a:off x="5215467" y="1093788"/>
            <a:ext cx="5831944" cy="4697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  <a:endParaRPr lang="en-US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SAR RTL and Testbench</a:t>
            </a:r>
            <a:endParaRPr lang="en-US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Constrains </a:t>
            </a:r>
            <a:endParaRPr lang="en-US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Synthesis</a:t>
            </a:r>
            <a:endParaRPr lang="en-US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STA and Data setup</a:t>
            </a:r>
            <a:endParaRPr lang="en-US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Floor planning</a:t>
            </a:r>
            <a:endParaRPr lang="en-US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Power planning</a:t>
            </a:r>
            <a:endParaRPr lang="en-US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Placement</a:t>
            </a:r>
            <a:endParaRPr lang="en-US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Clock tree synthesis</a:t>
            </a:r>
            <a:endParaRPr lang="en-US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Routing</a:t>
            </a:r>
            <a:endParaRPr lang="en-US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Prime Time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76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A30E4-10CC-D6D7-6739-AF548FD458E6}"/>
              </a:ext>
            </a:extLst>
          </p:cNvPr>
          <p:cNvSpPr txBox="1"/>
          <p:nvPr/>
        </p:nvSpPr>
        <p:spPr>
          <a:xfrm>
            <a:off x="3958006" y="508054"/>
            <a:ext cx="5218963" cy="11508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latin typeface="+mj-lt"/>
                <a:ea typeface="+mj-ea"/>
                <a:cs typeface="+mj-cs"/>
              </a:rPr>
              <a:t>POWER DENSITY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36" name="Picture 235">
            <a:extLst>
              <a:ext uri="{FF2B5EF4-FFF2-40B4-BE49-F238E27FC236}">
                <a16:creationId xmlns:a16="http://schemas.microsoft.com/office/drawing/2014/main" id="{BE11B73C-9B91-084C-1FC8-BF5505B60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1762" y="1733136"/>
            <a:ext cx="7734300" cy="49538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2906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044AA-CB07-CD8A-FB37-50B53C4D60A6}"/>
              </a:ext>
            </a:extLst>
          </p:cNvPr>
          <p:cNvSpPr txBox="1"/>
          <p:nvPr/>
        </p:nvSpPr>
        <p:spPr>
          <a:xfrm>
            <a:off x="4653184" y="574138"/>
            <a:ext cx="4109592" cy="6583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latin typeface="+mj-lt"/>
                <a:ea typeface="+mj-ea"/>
                <a:cs typeface="+mj-cs"/>
              </a:rPr>
              <a:t>PIN DENSITY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7EFF4A4-8702-8254-6357-97CDED37E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4882" y="1325968"/>
            <a:ext cx="7110412" cy="53331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3057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C3026-D862-CFC8-7E06-F1311DF9885E}"/>
              </a:ext>
            </a:extLst>
          </p:cNvPr>
          <p:cNvSpPr txBox="1"/>
          <p:nvPr/>
        </p:nvSpPr>
        <p:spPr>
          <a:xfrm>
            <a:off x="4257889" y="280990"/>
            <a:ext cx="4009595" cy="11017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latin typeface="+mj-lt"/>
                <a:ea typeface="+mj-ea"/>
                <a:cs typeface="+mj-cs"/>
              </a:rPr>
              <a:t>CELL DENSITY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B7F36BE-4B28-9B48-78EE-01A1DC079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6992" y="1400911"/>
            <a:ext cx="6924752" cy="5193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1164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2EEA7F3-64E0-47B1-9B06-0677EA6FD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F0787433-E8FF-45C5-A1C3-70BC1491B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A649E977-62EB-4D2F-9AF9-947B5E73C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21ABD4-5BFD-A08F-D5EB-92984D6FC692}"/>
              </a:ext>
            </a:extLst>
          </p:cNvPr>
          <p:cNvSpPr txBox="1"/>
          <p:nvPr/>
        </p:nvSpPr>
        <p:spPr>
          <a:xfrm>
            <a:off x="4189926" y="371220"/>
            <a:ext cx="4174099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cap="all" dirty="0">
                <a:latin typeface="+mj-lt"/>
                <a:ea typeface="+mj-ea"/>
                <a:cs typeface="+mj-cs"/>
              </a:rPr>
              <a:t>PRIME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746E97-F561-C9B0-38C1-6CEB8F6F63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185" y="1673225"/>
            <a:ext cx="5613451" cy="402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AE8FB-37EE-5E71-0034-15C92512F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150" y="1658938"/>
            <a:ext cx="5937249" cy="445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95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D3C1B7-9BBD-35CB-E20B-AB0D6F1988E1}"/>
              </a:ext>
            </a:extLst>
          </p:cNvPr>
          <p:cNvSpPr txBox="1"/>
          <p:nvPr/>
        </p:nvSpPr>
        <p:spPr>
          <a:xfrm>
            <a:off x="7914894" y="1122363"/>
            <a:ext cx="315622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atin typeface="+mj-lt"/>
                <a:ea typeface="+mj-ea"/>
                <a:cs typeface="+mj-cs"/>
              </a:rPr>
              <a:t>THANKS</a:t>
            </a:r>
          </a:p>
        </p:txBody>
      </p:sp>
      <p:pic>
        <p:nvPicPr>
          <p:cNvPr id="4" name="Picture 3" descr="Exclamation mark on a yellow background">
            <a:extLst>
              <a:ext uri="{FF2B5EF4-FFF2-40B4-BE49-F238E27FC236}">
                <a16:creationId xmlns:a16="http://schemas.microsoft.com/office/drawing/2014/main" id="{1919B5B8-61E2-8F32-CA01-601ECCF6DD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906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5" name="Rectangle 54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E035BC-E0F1-D783-8A3A-96E4F71ED935}"/>
              </a:ext>
            </a:extLst>
          </p:cNvPr>
          <p:cNvSpPr txBox="1"/>
          <p:nvPr/>
        </p:nvSpPr>
        <p:spPr>
          <a:xfrm>
            <a:off x="4996697" y="618518"/>
            <a:ext cx="6050713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atin typeface="+mj-lt"/>
                <a:ea typeface="+mj-ea"/>
                <a:cs typeface="+mj-cs"/>
              </a:rPr>
              <a:t>Introduction</a:t>
            </a:r>
          </a:p>
        </p:txBody>
      </p:sp>
      <p:pic>
        <p:nvPicPr>
          <p:cNvPr id="7" name="Picture 6" descr="Digital financial graph">
            <a:extLst>
              <a:ext uri="{FF2B5EF4-FFF2-40B4-BE49-F238E27FC236}">
                <a16:creationId xmlns:a16="http://schemas.microsoft.com/office/drawing/2014/main" id="{4C54F0D8-84CC-611A-26DA-967A84EB61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AA40D0-12D0-9224-1785-9A3B96AC54AC}"/>
              </a:ext>
            </a:extLst>
          </p:cNvPr>
          <p:cNvSpPr txBox="1"/>
          <p:nvPr/>
        </p:nvSpPr>
        <p:spPr>
          <a:xfrm>
            <a:off x="4968958" y="2249487"/>
            <a:ext cx="6078453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000" b="1" dirty="0"/>
              <a:t>Project Overview: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dirty="0">
                <a:effectLst/>
              </a:rPr>
              <a:t>develop a 10-bit Successive Approximation Register (SAR) Analog-to-Digital Converter (ADC) with a 100 MS/s sampling rate. This device is intended for high-speed signal processing applications, requiring meticulous design optimization to meet timing, power, and area specifications.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000" b="1" dirty="0"/>
              <a:t>Tool Used: </a:t>
            </a:r>
            <a:r>
              <a:rPr lang="en-US" dirty="0"/>
              <a:t>Synopsys and SAED90nm technology library for design and analysis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066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2ECEA04-4A3B-47B4-9C7B-2250CDB2D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F1CA32-CD79-4D8A-A1C4-B962B584B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CBBA77A-88D7-46A9-976F-7E48DA493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8"/>
            <a:ext cx="5291664" cy="557106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8C4DE2-2D50-0190-D107-C7AC34367D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477" y="2097999"/>
            <a:ext cx="4318465" cy="2655855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2B6BE687-FCB6-468A-848F-21C72B2EF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3" y="643468"/>
            <a:ext cx="5291664" cy="557106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89D395EC-2B73-166C-CAA9-6A8478D623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142" y="1979271"/>
            <a:ext cx="5035220" cy="265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16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0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F58D138-35FF-4A3E-9FCD-A6044FD3C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F5BD0798-598F-4D8A-86B1-B5EFC7444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5" name="Picture 2">
              <a:extLst>
                <a:ext uri="{FF2B5EF4-FFF2-40B4-BE49-F238E27FC236}">
                  <a16:creationId xmlns:a16="http://schemas.microsoft.com/office/drawing/2014/main" id="{AC94F2E1-5E1D-4DE4-876F-B863EF53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4E0D08E-4CDF-C6AA-46AE-304E9C8C0DFC}"/>
              </a:ext>
            </a:extLst>
          </p:cNvPr>
          <p:cNvSpPr txBox="1"/>
          <p:nvPr/>
        </p:nvSpPr>
        <p:spPr>
          <a:xfrm>
            <a:off x="1261004" y="1323447"/>
            <a:ext cx="8830733" cy="936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cap="all" dirty="0">
                <a:effectLst/>
                <a:latin typeface="+mj-lt"/>
                <a:ea typeface="+mj-ea"/>
                <a:cs typeface="+mj-cs"/>
              </a:rPr>
              <a:t>SAR ADC Logic RTL design and Testbench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cap="all" dirty="0">
              <a:latin typeface="+mj-lt"/>
              <a:ea typeface="+mj-ea"/>
              <a:cs typeface="+mj-cs"/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6B0FEEE-81F6-4CFD-9F19-7422C2BB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7" name="Rectangle 5">
              <a:extLst>
                <a:ext uri="{FF2B5EF4-FFF2-40B4-BE49-F238E27FC236}">
                  <a16:creationId xmlns:a16="http://schemas.microsoft.com/office/drawing/2014/main" id="{610875A9-E6B1-4A9E-8D06-56271808A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6">
              <a:extLst>
                <a:ext uri="{FF2B5EF4-FFF2-40B4-BE49-F238E27FC236}">
                  <a16:creationId xmlns:a16="http://schemas.microsoft.com/office/drawing/2014/main" id="{3568C212-C192-4F35-9EDA-FFAFA2620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7">
              <a:extLst>
                <a:ext uri="{FF2B5EF4-FFF2-40B4-BE49-F238E27FC236}">
                  <a16:creationId xmlns:a16="http://schemas.microsoft.com/office/drawing/2014/main" id="{3AB2D5B1-4EF5-411D-98F9-332CE875D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01DF0D0-5B9C-4A92-A0C5-F70CC77B4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0E44C639-7E08-4ED9-87D3-7E1DEBD17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8D55EDFE-6B27-4CEF-A149-DE03F258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899753F1-0A7C-4019-B0D4-98E8D655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2E46CC92-32DE-4118-9922-E40E32D0C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6E837780-3EEC-4D7C-AE0A-B85D4B4D7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FF9C7BD2-1595-4FB5-84CC-08DBE10EF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223B4D7F-AAB4-4C07-8497-AC90FC7AC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Line 16">
              <a:extLst>
                <a:ext uri="{FF2B5EF4-FFF2-40B4-BE49-F238E27FC236}">
                  <a16:creationId xmlns:a16="http://schemas.microsoft.com/office/drawing/2014/main" id="{BF0BC434-CADA-4A14-9CC4-514A8AC0A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64B93112-5E7A-4AD7-9F08-EC9DE3B7A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104C40EC-49BC-4BF4-9B0F-36413F92C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490CF2A3-97A8-4A5C-AA71-F66D5EFB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AD278AAA-5D43-4120-94A8-8CABD2B2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Rectangle 21">
              <a:extLst>
                <a:ext uri="{FF2B5EF4-FFF2-40B4-BE49-F238E27FC236}">
                  <a16:creationId xmlns:a16="http://schemas.microsoft.com/office/drawing/2014/main" id="{4063DBF1-AA0B-41AE-B075-3592DD03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084C0B7D-251C-4399-AF81-3D417E6CC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41CBB601-6248-4C6A-8CE0-EDE956CA6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61217433-E7AF-4C9E-B859-8B51FDE44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83750ECC-2687-4D3D-AF82-9D55F4A95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481712CE-D3D3-48A9-9194-29514E826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AFDCA284-1452-42D7-8188-8DBBF5500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4621BF2-B93B-49DE-A0E9-7DB87A12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23D257B1-AE83-4340-9A3D-9AF67475D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48C080A8-F687-4FC3-85A0-06C260CA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A63FB1C6-D023-4C54-8D8E-319888E05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64431E4-87FE-F810-F637-51F10A056A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954" y="23082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4" name="Group 213">
            <a:extLst>
              <a:ext uri="{FF2B5EF4-FFF2-40B4-BE49-F238E27FC236}">
                <a16:creationId xmlns:a16="http://schemas.microsoft.com/office/drawing/2014/main" id="{ED8042C1-215E-4C21-BB6B-38C5EE469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15" name="Freeform 32">
              <a:extLst>
                <a:ext uri="{FF2B5EF4-FFF2-40B4-BE49-F238E27FC236}">
                  <a16:creationId xmlns:a16="http://schemas.microsoft.com/office/drawing/2014/main" id="{134E4A6E-1602-4ED8-95F4-2649025B4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33">
              <a:extLst>
                <a:ext uri="{FF2B5EF4-FFF2-40B4-BE49-F238E27FC236}">
                  <a16:creationId xmlns:a16="http://schemas.microsoft.com/office/drawing/2014/main" id="{E26FC114-5BB0-453D-9D96-4A82F7EB7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34">
              <a:extLst>
                <a:ext uri="{FF2B5EF4-FFF2-40B4-BE49-F238E27FC236}">
                  <a16:creationId xmlns:a16="http://schemas.microsoft.com/office/drawing/2014/main" id="{42DD29BE-7338-48CF-A8E4-AE63B9474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35">
              <a:extLst>
                <a:ext uri="{FF2B5EF4-FFF2-40B4-BE49-F238E27FC236}">
                  <a16:creationId xmlns:a16="http://schemas.microsoft.com/office/drawing/2014/main" id="{38DA003C-8448-4B2C-AFEC-8354C0FCF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36">
              <a:extLst>
                <a:ext uri="{FF2B5EF4-FFF2-40B4-BE49-F238E27FC236}">
                  <a16:creationId xmlns:a16="http://schemas.microsoft.com/office/drawing/2014/main" id="{444007C8-E852-4C4C-B866-1F029E7D3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37">
              <a:extLst>
                <a:ext uri="{FF2B5EF4-FFF2-40B4-BE49-F238E27FC236}">
                  <a16:creationId xmlns:a16="http://schemas.microsoft.com/office/drawing/2014/main" id="{93687523-D874-491A-A0CA-5C46712A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38">
              <a:extLst>
                <a:ext uri="{FF2B5EF4-FFF2-40B4-BE49-F238E27FC236}">
                  <a16:creationId xmlns:a16="http://schemas.microsoft.com/office/drawing/2014/main" id="{8B54C82F-6BF1-43CD-8E37-69E9A44A8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39">
              <a:extLst>
                <a:ext uri="{FF2B5EF4-FFF2-40B4-BE49-F238E27FC236}">
                  <a16:creationId xmlns:a16="http://schemas.microsoft.com/office/drawing/2014/main" id="{7319E2D4-6B6C-40D8-BED9-458580829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0">
              <a:extLst>
                <a:ext uri="{FF2B5EF4-FFF2-40B4-BE49-F238E27FC236}">
                  <a16:creationId xmlns:a16="http://schemas.microsoft.com/office/drawing/2014/main" id="{12E07592-0C27-4DBF-9DCB-3629BB6DE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41">
              <a:extLst>
                <a:ext uri="{FF2B5EF4-FFF2-40B4-BE49-F238E27FC236}">
                  <a16:creationId xmlns:a16="http://schemas.microsoft.com/office/drawing/2014/main" id="{9EA2E577-F748-4C1C-BD16-8356C2F76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6074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2AC1FF-9472-4A93-BE19-AE0C24FE5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6A1397-64E0-4853-ADE2-3EE143B2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7EB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CBAC220-B5F3-D88F-CF5E-D2CDC4774B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2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9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3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1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6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64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59CAF0-009A-AACC-21A4-E3121D041976}"/>
              </a:ext>
            </a:extLst>
          </p:cNvPr>
          <p:cNvSpPr txBox="1"/>
          <p:nvPr/>
        </p:nvSpPr>
        <p:spPr>
          <a:xfrm>
            <a:off x="853330" y="1134681"/>
            <a:ext cx="2743310" cy="4255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cap="all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Constraints Setup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F5A72D6-3EEF-5C0C-B996-4DD743D5AD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4556426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9616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05E34FB-F15B-4B97-A591-8EE92E5FA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1E43660D-412A-41EF-9745-E92C0AC60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14CB89-6DD7-97E1-0978-8730E9932C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02278" y="1136606"/>
            <a:ext cx="9584265" cy="45772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594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0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C9872C-DAB9-BC67-E985-8857792CA37A}"/>
              </a:ext>
            </a:extLst>
          </p:cNvPr>
          <p:cNvSpPr txBox="1"/>
          <p:nvPr/>
        </p:nvSpPr>
        <p:spPr>
          <a:xfrm>
            <a:off x="2005013" y="265907"/>
            <a:ext cx="9658349" cy="13016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dirty="0">
                <a:latin typeface="+mj-lt"/>
                <a:ea typeface="+mj-ea"/>
                <a:cs typeface="+mj-cs"/>
              </a:rPr>
              <a:t>Schematic view of Synthesis netlist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F40233-F056-76E8-A3BE-C71353CDF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86038" y="1731741"/>
            <a:ext cx="8286749" cy="4767706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1775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  <wetp:taskpane dockstate="right" visibility="0" width="438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95037518-2E54-4577-950B-9FB6044B5EFF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1C8A0E4D-BB99-4872-BBA2-E69856DF6A32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143</TotalTime>
  <Words>271</Words>
  <Application>Microsoft Office PowerPoint</Application>
  <PresentationFormat>Widescreen</PresentationFormat>
  <Paragraphs>40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Tw Cen MT</vt:lpstr>
      <vt:lpstr>Circuit</vt:lpstr>
      <vt:lpstr>DESIGN AND COMPLETE LAYOUT OF SAR-LOGIC CHIPLET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COMPLETE LAYOUT OF SAR-LOGIC CHIPLET</dc:title>
  <dc:creator>Youssef Mohamed AbdElsutaar</dc:creator>
  <cp:lastModifiedBy>Youssef Mohamed AbdElsutaar</cp:lastModifiedBy>
  <cp:revision>1</cp:revision>
  <dcterms:created xsi:type="dcterms:W3CDTF">2024-05-15T18:01:48Z</dcterms:created>
  <dcterms:modified xsi:type="dcterms:W3CDTF">2024-05-18T13:59:06Z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